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7" r:id="rId2"/>
    <p:sldId id="256" r:id="rId3"/>
    <p:sldId id="30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11" r:id="rId39"/>
    <p:sldId id="298" r:id="rId40"/>
    <p:sldId id="300" r:id="rId41"/>
    <p:sldId id="309" r:id="rId42"/>
    <p:sldId id="302" r:id="rId43"/>
    <p:sldId id="303" r:id="rId44"/>
    <p:sldId id="304" r:id="rId45"/>
    <p:sldId id="305" r:id="rId46"/>
    <p:sldId id="306" r:id="rId47"/>
    <p:sldId id="312" r:id="rId48"/>
    <p:sldId id="307" r:id="rId49"/>
    <p:sldId id="308" r:id="rId50"/>
    <p:sldId id="310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Nunito SemiBold" panose="020B0604020202020204" charset="-94"/>
      <p:regular r:id="rId57"/>
      <p:bold r:id="rId58"/>
      <p:italic r:id="rId59"/>
      <p:boldItalic r:id="rId60"/>
    </p:embeddedFont>
    <p:embeddedFont>
      <p:font typeface="Cascadia Mono" panose="020B0609020000020004" pitchFamily="49" charset="0"/>
      <p:regular r:id="rId61"/>
      <p:bold r:id="rId62"/>
    </p:embeddedFont>
    <p:embeddedFont>
      <p:font typeface="Nunito" panose="020B0604020202020204" charset="-94"/>
      <p:regular r:id="rId63"/>
      <p:bold r:id="rId64"/>
      <p:italic r:id="rId65"/>
      <p:boldItalic r:id="rId66"/>
    </p:embeddedFont>
    <p:embeddedFont>
      <p:font typeface="PT Sans" panose="020B0604020202020204" charset="-94"/>
      <p:regular r:id="rId67"/>
      <p:bold r:id="rId68"/>
      <p:italic r:id="rId69"/>
      <p:boldItalic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Nunito Medium" panose="020B0604020202020204" charset="-94"/>
      <p:regular r:id="rId75"/>
      <p:bold r:id="rId76"/>
      <p:italic r:id="rId77"/>
      <p:boldItalic r:id="rId78"/>
    </p:embeddedFont>
    <p:embeddedFont>
      <p:font typeface="Roboto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1">
          <p15:clr>
            <a:srgbClr val="A4A3A4"/>
          </p15:clr>
        </p15:guide>
        <p15:guide id="2" pos="4501">
          <p15:clr>
            <a:srgbClr val="A4A3A4"/>
          </p15:clr>
        </p15:guide>
        <p15:guide id="3" orient="horz" pos="129">
          <p15:clr>
            <a:srgbClr val="9AA0A6"/>
          </p15:clr>
        </p15:guide>
        <p15:guide id="4" orient="horz" pos="811">
          <p15:clr>
            <a:srgbClr val="9AA0A6"/>
          </p15:clr>
        </p15:guide>
        <p15:guide id="5" pos="125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88" autoAdjust="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3061"/>
        <p:guide pos="4501"/>
        <p:guide orient="horz" pos="129"/>
        <p:guide orient="horz" pos="811"/>
        <p:guide pos="12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80" Type="http://schemas.openxmlformats.org/officeDocument/2006/relationships/font" Target="fonts/font2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4.fntdata"/><Relationship Id="rId61" Type="http://schemas.openxmlformats.org/officeDocument/2006/relationships/font" Target="fonts/font9.fntdata"/><Relationship Id="rId8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66343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40afcf89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640afcf89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165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1429e420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1429e420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859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1429e4200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61429e4200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350" dirty="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1992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61429e420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61429e420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2881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1429e420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61429e420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88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61429e4200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61429e4200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225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640afcf8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640afcf8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28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40afcf898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640afcf898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99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640afcf89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640afcf89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821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40afcf89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640afcf89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solidFill>
                <a:srgbClr val="BDC1C6"/>
              </a:solidFill>
              <a:highlight>
                <a:srgbClr val="20212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143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40afcf898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640afcf898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solidFill>
                <a:srgbClr val="BDC1C6"/>
              </a:solidFill>
              <a:highlight>
                <a:srgbClr val="20212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00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767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1429e420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1429e4200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185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61429e420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61429e4200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444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61429e4200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61429e4200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029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1429e4200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61429e4200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331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61429e4200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61429e4200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563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1429e4200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61429e4200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68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40afcf898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640afcf898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051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40afcf898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640afcf898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835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640afcf898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640afcf898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063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640afcf898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640afcf898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7314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40afcf89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640afcf89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140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640afcf898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640afcf898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294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640afcf898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640afcf898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996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640afcf898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640afcf898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585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640afcf898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640afcf898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95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40afcf898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40afcf898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025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640afcf898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640afcf898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988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640afcf898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640afcf898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6992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640afcf898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640afcf898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4310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61429e420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61429e420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6923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61429e4200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61429e4200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53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1429e420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1429e420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04795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5457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640afcf898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640afcf898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231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1429e420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61429e420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92929"/>
              </a:solidFill>
              <a:highlight>
                <a:srgbClr val="FFFFFF"/>
              </a:highlight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981200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1429e4200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61429e4200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802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1429e420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1429e420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2812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1429e420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1429e4200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endParaRPr sz="1120" dirty="0">
              <a:solidFill>
                <a:srgbClr val="555555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606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</a:t>
            </a:fld>
            <a:endParaRPr/>
          </a:p>
        </p:txBody>
      </p:sp>
      <p:sp>
        <p:nvSpPr>
          <p:cNvPr id="7" name="Google Shape;135;p14">
            <a:extLst>
              <a:ext uri="{FF2B5EF4-FFF2-40B4-BE49-F238E27FC236}">
                <a16:creationId xmlns="" xmlns:a16="http://schemas.microsoft.com/office/drawing/2014/main" id="{4C2AC5C3-6D5A-43FF-B221-4F222AA21405}"/>
              </a:ext>
            </a:extLst>
          </p:cNvPr>
          <p:cNvSpPr txBox="1"/>
          <p:nvPr/>
        </p:nvSpPr>
        <p:spPr>
          <a:xfrm>
            <a:off x="290948" y="2118271"/>
            <a:ext cx="876993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lvl="0" algn="l" rtl="0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tr-TR" sz="3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tr-TR" sz="33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tr-TR" sz="3300" dirty="0">
                <a:solidFill>
                  <a:srgbClr val="A31515"/>
                </a:solidFill>
                <a:latin typeface="Cascadia Mono" panose="020B0609020000020004" pitchFamily="49" charset="0"/>
              </a:rPr>
              <a:t>"Hoş Geldiniz"</a:t>
            </a:r>
            <a:r>
              <a:rPr lang="tr-TR" sz="33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sz="3300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998825" y="204000"/>
            <a:ext cx="5146500" cy="11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dotPeek İle CIL Koduna Erişmek</a:t>
            </a: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10</a:t>
            </a:fld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75" y="1287100"/>
            <a:ext cx="5146499" cy="34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1998675" y="4553700"/>
            <a:ext cx="514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800">
                <a:latin typeface="Times New Roman"/>
                <a:ea typeface="Times New Roman"/>
                <a:cs typeface="Times New Roman"/>
                <a:sym typeface="Times New Roman"/>
              </a:rPr>
              <a:t>dotPeek ile açılan .exe dosyasına ait Assembly Explorer pencere görünümü.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2069050" y="1928200"/>
            <a:ext cx="5051100" cy="18990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5191450" y="1928200"/>
            <a:ext cx="192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800">
                <a:latin typeface="Calibri"/>
                <a:ea typeface="Calibri"/>
                <a:cs typeface="Calibri"/>
                <a:sym typeface="Calibri"/>
              </a:rPr>
              <a:t>Metadata başlığı altından .exe dosyamızın tüm meta verilerine erişebiliriz.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1998825" y="4070125"/>
            <a:ext cx="5146500" cy="5244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4261275" y="4070125"/>
            <a:ext cx="2883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800">
                <a:latin typeface="Calibri"/>
                <a:ea typeface="Calibri"/>
                <a:cs typeface="Calibri"/>
                <a:sym typeface="Calibri"/>
              </a:rPr>
              <a:t>“HelloWorldApp”(Uygulamamızın ismi) başlığı altından uygulamamıza ait kaynak kodlara ve MSIL kodlarına erişebiliriz.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998825" y="204000"/>
            <a:ext cx="51465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dotPeek İle CIL/MSIL Kodlarının Görüntülenmesi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11</a:t>
            </a:fld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825" y="1287100"/>
            <a:ext cx="5146499" cy="357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1998825" y="204000"/>
            <a:ext cx="51465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Common Type System(CTS) Nedir?</a:t>
            </a: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1998825" y="1287100"/>
            <a:ext cx="5146500" cy="3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555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4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12</a:t>
            </a:fld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150" y="1442763"/>
            <a:ext cx="47244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Geliştirme Ortamını Tanıyalım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-Visual Studio 2022-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2062600" y="204000"/>
            <a:ext cx="50826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VS 2022-64 Bit Desteği</a:t>
            </a:r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1998825" y="1287100"/>
            <a:ext cx="5146500" cy="31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sz="1200"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14</a:t>
            </a:fld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825" y="1287100"/>
            <a:ext cx="5146501" cy="31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75" y="1325150"/>
            <a:ext cx="5146501" cy="30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2062600" y="204000"/>
            <a:ext cx="50826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VS 2022-Hot Reload</a:t>
            </a: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body" idx="1"/>
          </p:nvPr>
        </p:nvSpPr>
        <p:spPr>
          <a:xfrm>
            <a:off x="1998825" y="1287100"/>
            <a:ext cx="5146500" cy="31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sz="1200"/>
          </a:p>
        </p:txBody>
      </p:sp>
      <p:sp>
        <p:nvSpPr>
          <p:cNvPr id="226" name="Google Shape;226;p2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825" y="1287000"/>
            <a:ext cx="5190707" cy="31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>
            <a:spLocks noGrp="1"/>
          </p:cNvSpPr>
          <p:nvPr>
            <p:ph type="title"/>
          </p:nvPr>
        </p:nvSpPr>
        <p:spPr>
          <a:xfrm>
            <a:off x="2062600" y="204000"/>
            <a:ext cx="50826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VS 2022-İşbirliği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1"/>
          </p:nvPr>
        </p:nvSpPr>
        <p:spPr>
          <a:xfrm>
            <a:off x="1998825" y="1287100"/>
            <a:ext cx="5146500" cy="31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sz="1200"/>
          </a:p>
        </p:txBody>
      </p:sp>
      <p:sp>
        <p:nvSpPr>
          <p:cNvPr id="234" name="Google Shape;234;p2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825" y="1287000"/>
            <a:ext cx="5190701" cy="31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>
            <a:spLocks noGrp="1"/>
          </p:cNvSpPr>
          <p:nvPr>
            <p:ph type="title"/>
          </p:nvPr>
        </p:nvSpPr>
        <p:spPr>
          <a:xfrm>
            <a:off x="2062600" y="204000"/>
            <a:ext cx="50826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VS 2022-AI IntelliCode</a:t>
            </a:r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550" y="1287100"/>
            <a:ext cx="4796501" cy="31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title"/>
          </p:nvPr>
        </p:nvSpPr>
        <p:spPr>
          <a:xfrm>
            <a:off x="2062600" y="204000"/>
            <a:ext cx="50826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VS 2022-MAUI</a:t>
            </a:r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00" y="724333"/>
            <a:ext cx="8941200" cy="465601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2062600" y="204000"/>
            <a:ext cx="50826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VS 2022 IDE</a:t>
            </a:r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C # ile Nesne Yönelimli Programlama Eğitimi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00" y="1009775"/>
            <a:ext cx="8745324" cy="403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1998825" y="204000"/>
            <a:ext cx="51465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Visual Studio Code Editor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/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25" y="214900"/>
            <a:ext cx="8738399" cy="47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rgbClr val="CCCCCC"/>
                </a:solidFill>
              </a:rPr>
              <a:t>21</a:t>
            </a:fld>
            <a:endParaRPr>
              <a:solidFill>
                <a:srgbClr val="CCCCCC"/>
              </a:solidFill>
              <a:highlight>
                <a:srgbClr val="FFFF00"/>
              </a:highlight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7930150" y="443625"/>
            <a:ext cx="1009200" cy="207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7964800" y="2571750"/>
            <a:ext cx="100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Minimap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00" y="221825"/>
            <a:ext cx="8738400" cy="4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rgbClr val="CCCCCC"/>
                </a:solidFill>
              </a:rPr>
              <a:t>22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270350" y="859550"/>
            <a:ext cx="7653000" cy="66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6703250" y="1581375"/>
            <a:ext cx="122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Breadcrumbs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23</a:t>
            </a:fld>
            <a:endParaRPr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0" y="200925"/>
            <a:ext cx="2371275" cy="47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725" y="159275"/>
            <a:ext cx="3514274" cy="477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839800" y="3489725"/>
            <a:ext cx="15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Explorer</a:t>
            </a:r>
            <a:endParaRPr>
              <a:solidFill>
                <a:srgbClr val="FF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3953425" y="3489725"/>
            <a:ext cx="112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Search</a:t>
            </a:r>
            <a:endParaRPr>
              <a:solidFill>
                <a:srgbClr val="FF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000" y="200925"/>
            <a:ext cx="2907774" cy="47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/>
        </p:nvSpPr>
        <p:spPr>
          <a:xfrm>
            <a:off x="7000000" y="3489725"/>
            <a:ext cx="171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Extensions</a:t>
            </a:r>
            <a:endParaRPr>
              <a:solidFill>
                <a:srgbClr val="FF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25" y="194100"/>
            <a:ext cx="8738401" cy="47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rgbClr val="CCCCCC"/>
                </a:solidFill>
              </a:rPr>
              <a:t>24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1878575" y="1428000"/>
            <a:ext cx="547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Command Palette(Ctrl + Shift + P)</a:t>
            </a:r>
            <a:endParaRPr>
              <a:solidFill>
                <a:srgbClr val="FF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1850825" y="499100"/>
            <a:ext cx="5448600" cy="230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00" y="221725"/>
            <a:ext cx="8745325" cy="47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>
            <a:spLocks noGrp="1"/>
          </p:cNvSpPr>
          <p:nvPr>
            <p:ph type="body" idx="1"/>
          </p:nvPr>
        </p:nvSpPr>
        <p:spPr>
          <a:xfrm>
            <a:off x="194100" y="4367125"/>
            <a:ext cx="87453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014">
                <a:solidFill>
                  <a:srgbClr val="FF0000"/>
                </a:solidFill>
                <a:highlight>
                  <a:srgbClr val="FFFFFF"/>
                </a:highlight>
              </a:rPr>
              <a:t>Visual Studio Code, kullanıcılara esnek bir çalışma ortamı sunar. Panel özelleştirmeleri ile aynı anda birden fazla dosya, terminal ya da aracı kullanabilirsiniz.</a:t>
            </a:r>
            <a:endParaRPr sz="1014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rgbClr val="CCCCCC"/>
                </a:solidFill>
              </a:rPr>
              <a:t>25</a:t>
            </a:fld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Değişken nedir?</a:t>
            </a:r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26</a:t>
            </a:fld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tr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Değişkenler bellekte bulunan verilerdir.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t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Değer tipleri belleğin "stack" bölgesinde saklanır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t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Referans tipleri bellekte "heap" alanında saklanır. </a:t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Veri Tipleri Karakteristikleri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>
                <a:latin typeface="Nunito Medium"/>
                <a:ea typeface="Nunito Medium"/>
                <a:cs typeface="Nunito Medium"/>
                <a:sym typeface="Nunito Medium"/>
              </a:rPr>
              <a:t>İsim					int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400">
                <a:latin typeface="Nunito Medium"/>
                <a:ea typeface="Nunito Medium"/>
                <a:cs typeface="Nunito Medium"/>
                <a:sym typeface="Nunito Medium"/>
              </a:rPr>
              <a:t>Size					32 bit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400">
                <a:latin typeface="Nunito Medium"/>
                <a:ea typeface="Nunito Medium"/>
                <a:cs typeface="Nunito Medium"/>
                <a:sym typeface="Nunito Medium"/>
              </a:rPr>
              <a:t>Varsayılan değeri		0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400">
                <a:latin typeface="Nunito Medium"/>
                <a:ea typeface="Nunito Medium"/>
                <a:cs typeface="Nunito Medium"/>
                <a:sym typeface="Nunito Medium"/>
              </a:rPr>
              <a:t>CTS Karşılığı			System.Int32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19" name="Google Shape;319;p3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Veri Türleri</a:t>
            </a:r>
            <a:endParaRPr/>
          </a:p>
        </p:txBody>
      </p:sp>
      <p:sp>
        <p:nvSpPr>
          <p:cNvPr id="325" name="Google Shape;325;p3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28</a:t>
            </a:fld>
            <a:endParaRPr/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25" y="1505175"/>
            <a:ext cx="4950800" cy="34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2801050" y="135600"/>
            <a:ext cx="41886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Bellekte neler oluyor?</a:t>
            </a:r>
            <a:endParaRPr/>
          </a:p>
        </p:txBody>
      </p:sp>
      <p:sp>
        <p:nvSpPr>
          <p:cNvPr id="332" name="Google Shape;332;p40"/>
          <p:cNvSpPr txBox="1">
            <a:spLocks noGrp="1"/>
          </p:cNvSpPr>
          <p:nvPr>
            <p:ph type="body" idx="1"/>
          </p:nvPr>
        </p:nvSpPr>
        <p:spPr>
          <a:xfrm>
            <a:off x="282725" y="204000"/>
            <a:ext cx="2052300" cy="19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5905250" y="204000"/>
            <a:ext cx="311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4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29</a:t>
            </a:fld>
            <a:endParaRPr/>
          </a:p>
        </p:txBody>
      </p:sp>
      <p:pic>
        <p:nvPicPr>
          <p:cNvPr id="335" name="Google Shape;3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25" y="821975"/>
            <a:ext cx="4385450" cy="41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850" y="821975"/>
            <a:ext cx="4188575" cy="41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1998675" y="204000"/>
            <a:ext cx="51465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Konular</a:t>
            </a:r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3</a:t>
            </a:fld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1936330" y="1287000"/>
            <a:ext cx="5146500" cy="317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tr" b="1" dirty="0">
                <a:latin typeface="Nunito"/>
                <a:ea typeface="Nunito"/>
                <a:cs typeface="Nunito"/>
                <a:sym typeface="Nunito"/>
              </a:rPr>
              <a:t>.NET Nedir?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tr" sz="1700" b="1" dirty="0" smtClean="0"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tr" sz="1200" b="1" dirty="0" smtClean="0">
                <a:latin typeface="Nunito"/>
                <a:ea typeface="Nunito"/>
                <a:cs typeface="Nunito"/>
                <a:sym typeface="Nunito"/>
              </a:rPr>
              <a:t>.NET </a:t>
            </a:r>
            <a:r>
              <a:rPr lang="tr" sz="1200" b="1" dirty="0">
                <a:latin typeface="Nunito"/>
                <a:ea typeface="Nunito"/>
                <a:cs typeface="Nunito"/>
                <a:sym typeface="Nunito"/>
              </a:rPr>
              <a:t>Ekosistemi</a:t>
            </a:r>
            <a:endParaRPr sz="1200" b="1" dirty="0">
              <a:latin typeface="Nunito"/>
              <a:ea typeface="Nunito"/>
              <a:cs typeface="Nunito"/>
              <a:sym typeface="Nunito"/>
            </a:endParaRP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tr" sz="1200" b="1" dirty="0" smtClean="0">
                <a:latin typeface="Nunito"/>
                <a:ea typeface="Nunito"/>
                <a:cs typeface="Nunito"/>
                <a:sym typeface="Nunito"/>
              </a:rPr>
              <a:t>	.NET </a:t>
            </a:r>
            <a:r>
              <a:rPr lang="tr" sz="1200" b="1" dirty="0">
                <a:latin typeface="Nunito"/>
                <a:ea typeface="Nunito"/>
                <a:cs typeface="Nunito"/>
                <a:sym typeface="Nunito"/>
              </a:rPr>
              <a:t>Framework Mimarisi</a:t>
            </a:r>
            <a:endParaRPr sz="1200" b="1" dirty="0">
              <a:latin typeface="Nunito"/>
              <a:ea typeface="Nunito"/>
              <a:cs typeface="Nunito"/>
              <a:sym typeface="Nunito"/>
            </a:endParaRP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tr" sz="1200" b="1" dirty="0" smtClean="0">
                <a:latin typeface="Nunito"/>
                <a:ea typeface="Nunito"/>
                <a:cs typeface="Nunito"/>
                <a:sym typeface="Nunito"/>
              </a:rPr>
              <a:t>	Derleme </a:t>
            </a:r>
            <a:r>
              <a:rPr lang="tr" sz="1200" b="1" dirty="0">
                <a:latin typeface="Nunito"/>
                <a:ea typeface="Nunito"/>
                <a:cs typeface="Nunito"/>
                <a:sym typeface="Nunito"/>
              </a:rPr>
              <a:t>Zamanı</a:t>
            </a:r>
            <a:endParaRPr sz="1200" b="1" dirty="0">
              <a:latin typeface="Nunito"/>
              <a:ea typeface="Nunito"/>
              <a:cs typeface="Nunito"/>
              <a:sym typeface="Nunito"/>
            </a:endParaRPr>
          </a:p>
          <a:p>
            <a:pPr marL="120650" lvl="1">
              <a:buSzPts val="1700"/>
            </a:pPr>
            <a:r>
              <a:rPr lang="tr" sz="1200" b="1" dirty="0" smtClean="0">
                <a:latin typeface="Nunito"/>
                <a:ea typeface="Nunito"/>
                <a:cs typeface="Nunito"/>
                <a:sym typeface="Nunito"/>
              </a:rPr>
              <a:t>	Çalışma Zamanı</a:t>
            </a:r>
            <a:endParaRPr lang="tr" sz="1200" b="1" dirty="0">
              <a:latin typeface="Nunito"/>
              <a:ea typeface="Nunito"/>
              <a:cs typeface="Nunito"/>
              <a:sym typeface="Nunito"/>
            </a:endParaRPr>
          </a:p>
          <a:p>
            <a:pPr marL="120650" lvl="1">
              <a:buSzPts val="1700"/>
            </a:pPr>
            <a:r>
              <a:rPr lang="tr" sz="1700" b="1" dirty="0" smtClean="0"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tr" sz="1200" b="1" dirty="0" smtClean="0">
                <a:latin typeface="Nunito"/>
                <a:ea typeface="Nunito"/>
                <a:cs typeface="Nunito"/>
                <a:sym typeface="Nunito"/>
              </a:rPr>
              <a:t>MSIL </a:t>
            </a:r>
            <a:r>
              <a:rPr lang="tr" sz="1200" b="1" dirty="0">
                <a:latin typeface="Nunito"/>
                <a:ea typeface="Nunito"/>
                <a:cs typeface="Nunito"/>
                <a:sym typeface="Nunito"/>
              </a:rPr>
              <a:t>Kod İncelemesi </a:t>
            </a:r>
            <a:r>
              <a:rPr lang="tr" sz="1200" b="1" dirty="0" smtClean="0">
                <a:latin typeface="Nunito"/>
                <a:ea typeface="Nunito"/>
                <a:cs typeface="Nunito"/>
                <a:sym typeface="Nunito"/>
              </a:rPr>
              <a:t>Uygulaması</a:t>
            </a:r>
            <a:endParaRPr lang="tr" sz="1200" b="1" dirty="0">
              <a:latin typeface="Nunito"/>
              <a:ea typeface="Nunito"/>
              <a:cs typeface="Nunito"/>
              <a:sym typeface="Nunito"/>
            </a:endParaRPr>
          </a:p>
          <a:p>
            <a:pPr marL="120650" lvl="1">
              <a:buSzPts val="1700"/>
            </a:pPr>
            <a:r>
              <a:rPr lang="tr" sz="1200" b="1" dirty="0" smtClean="0">
                <a:latin typeface="Nunito"/>
                <a:ea typeface="Nunito"/>
                <a:cs typeface="Nunito"/>
                <a:sym typeface="Nunito"/>
              </a:rPr>
              <a:t>	Common </a:t>
            </a:r>
            <a:r>
              <a:rPr lang="tr" sz="1200" b="1" dirty="0">
                <a:latin typeface="Nunito"/>
                <a:ea typeface="Nunito"/>
                <a:cs typeface="Nunito"/>
                <a:sym typeface="Nunito"/>
              </a:rPr>
              <a:t>Type System</a:t>
            </a:r>
            <a:endParaRPr sz="1200" b="1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tr" b="1" dirty="0">
                <a:latin typeface="Nunito"/>
                <a:ea typeface="Nunito"/>
                <a:cs typeface="Nunito"/>
                <a:sym typeface="Nunito"/>
              </a:rPr>
              <a:t>Geliştirme Ortamını Tanıyalım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tr" b="1" dirty="0">
                <a:latin typeface="Nunito"/>
                <a:ea typeface="Nunito"/>
                <a:cs typeface="Nunito"/>
                <a:sym typeface="Nunito"/>
              </a:rPr>
              <a:t>Değişkenler, Kapsam ve Veri Türleri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tr" b="1" dirty="0">
                <a:latin typeface="Nunito"/>
                <a:ea typeface="Nunito"/>
                <a:cs typeface="Nunito"/>
                <a:sym typeface="Nunito"/>
              </a:rPr>
              <a:t>Operatörler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tr" b="1" dirty="0">
                <a:latin typeface="Nunito"/>
                <a:ea typeface="Nunito"/>
                <a:cs typeface="Nunito"/>
                <a:sym typeface="Nunito"/>
              </a:rPr>
              <a:t>Akış Kontrol Mekanizmaları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tr" b="1" dirty="0" smtClean="0">
                <a:latin typeface="Nunito"/>
                <a:ea typeface="Nunito"/>
                <a:cs typeface="Nunito"/>
                <a:sym typeface="Nunito"/>
              </a:rPr>
              <a:t>Diziler, Koleksiyonlar, Döngüler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tr" b="1" dirty="0" smtClean="0">
                <a:latin typeface="Nunito"/>
                <a:ea typeface="Nunito"/>
                <a:cs typeface="Nunito"/>
                <a:sym typeface="Nunito"/>
              </a:rPr>
              <a:t>Nesne Tabanlı Programlama Bileşenleri ile Uygulama Geliştirme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001570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Değişkenlerde Kapsam Nedir?</a:t>
            </a:r>
            <a:endParaRPr/>
          </a:p>
        </p:txBody>
      </p:sp>
      <p:sp>
        <p:nvSpPr>
          <p:cNvPr id="342" name="Google Shape;342;p4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30</a:t>
            </a:fld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75" y="1668600"/>
            <a:ext cx="6203901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Operatörler</a:t>
            </a:r>
            <a:endParaRPr/>
          </a:p>
        </p:txBody>
      </p:sp>
      <p:sp>
        <p:nvSpPr>
          <p:cNvPr id="350" name="Google Shape;350;p4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31</a:t>
            </a:fld>
            <a:endParaRPr/>
          </a:p>
        </p:txBody>
      </p:sp>
      <p:pic>
        <p:nvPicPr>
          <p:cNvPr id="351" name="Google Shape;351;p42"/>
          <p:cNvPicPr preferRelativeResize="0"/>
          <p:nvPr/>
        </p:nvPicPr>
        <p:blipFill rotWithShape="1">
          <a:blip r:embed="rId3">
            <a:alphaModFix/>
          </a:blip>
          <a:srcRect l="847" t="11370" r="1212" b="1819"/>
          <a:stretch/>
        </p:blipFill>
        <p:spPr>
          <a:xfrm>
            <a:off x="863600" y="2269067"/>
            <a:ext cx="5139267" cy="212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Akış Kontrol Mekanizmaları-Koşullar</a:t>
            </a:r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32</a:t>
            </a:fld>
            <a:endParaRPr/>
          </a:p>
        </p:txBody>
      </p:sp>
      <p:grpSp>
        <p:nvGrpSpPr>
          <p:cNvPr id="358" name="Google Shape;358;p43"/>
          <p:cNvGrpSpPr/>
          <p:nvPr/>
        </p:nvGrpSpPr>
        <p:grpSpPr>
          <a:xfrm>
            <a:off x="2368275" y="1505175"/>
            <a:ext cx="4187873" cy="3038500"/>
            <a:chOff x="2690575" y="1505175"/>
            <a:chExt cx="4187873" cy="3038500"/>
          </a:xfrm>
        </p:grpSpPr>
        <p:pic>
          <p:nvPicPr>
            <p:cNvPr id="359" name="Google Shape;35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90575" y="1505175"/>
              <a:ext cx="4187873" cy="303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43"/>
            <p:cNvSpPr/>
            <p:nvPr/>
          </p:nvSpPr>
          <p:spPr>
            <a:xfrm>
              <a:off x="4012313" y="3088775"/>
              <a:ext cx="1544400" cy="51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Akış Kontrol Mekanizmaları-Durumlar</a:t>
            </a:r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33</a:t>
            </a:fld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1799550" y="3075350"/>
            <a:ext cx="1544400" cy="51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44"/>
          <p:cNvGrpSpPr/>
          <p:nvPr/>
        </p:nvGrpSpPr>
        <p:grpSpPr>
          <a:xfrm>
            <a:off x="2558910" y="1800200"/>
            <a:ext cx="3436786" cy="2875789"/>
            <a:chOff x="2558910" y="1800200"/>
            <a:chExt cx="3436786" cy="2875789"/>
          </a:xfrm>
        </p:grpSpPr>
        <p:pic>
          <p:nvPicPr>
            <p:cNvPr id="369" name="Google Shape;369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58910" y="1800200"/>
              <a:ext cx="3436786" cy="28757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44"/>
            <p:cNvSpPr/>
            <p:nvPr/>
          </p:nvSpPr>
          <p:spPr>
            <a:xfrm>
              <a:off x="4333350" y="3921400"/>
              <a:ext cx="1369800" cy="335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>
            <a:spLocks noGrp="1"/>
          </p:cNvSpPr>
          <p:nvPr>
            <p:ph type="title"/>
          </p:nvPr>
        </p:nvSpPr>
        <p:spPr>
          <a:xfrm>
            <a:off x="429700" y="204000"/>
            <a:ext cx="483600" cy="15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DÖNGÜ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SÜ</a:t>
            </a:r>
            <a:endParaRPr/>
          </a:p>
        </p:txBody>
      </p:sp>
      <p:sp>
        <p:nvSpPr>
          <p:cNvPr id="376" name="Google Shape;376;p4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34</a:t>
            </a:fld>
            <a:endParaRPr/>
          </a:p>
        </p:txBody>
      </p:sp>
      <p:grpSp>
        <p:nvGrpSpPr>
          <p:cNvPr id="377" name="Google Shape;377;p45"/>
          <p:cNvGrpSpPr/>
          <p:nvPr/>
        </p:nvGrpSpPr>
        <p:grpSpPr>
          <a:xfrm>
            <a:off x="1081100" y="204000"/>
            <a:ext cx="6981825" cy="4733425"/>
            <a:chOff x="1081100" y="204000"/>
            <a:chExt cx="6981825" cy="4733425"/>
          </a:xfrm>
        </p:grpSpPr>
        <p:pic>
          <p:nvPicPr>
            <p:cNvPr id="378" name="Google Shape;378;p45"/>
            <p:cNvPicPr preferRelativeResize="0"/>
            <p:nvPr/>
          </p:nvPicPr>
          <p:blipFill rotWithShape="1">
            <a:blip r:embed="rId3">
              <a:alphaModFix/>
            </a:blip>
            <a:srcRect t="3538" b="3585"/>
            <a:stretch/>
          </p:blipFill>
          <p:spPr>
            <a:xfrm>
              <a:off x="1081100" y="204000"/>
              <a:ext cx="6981825" cy="4733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45"/>
            <p:cNvSpPr/>
            <p:nvPr/>
          </p:nvSpPr>
          <p:spPr>
            <a:xfrm>
              <a:off x="5600100" y="4337725"/>
              <a:ext cx="1893600" cy="599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35</a:t>
            </a:fld>
            <a:endParaRPr/>
          </a:p>
        </p:txBody>
      </p:sp>
      <p:grpSp>
        <p:nvGrpSpPr>
          <p:cNvPr id="385" name="Google Shape;385;p46"/>
          <p:cNvGrpSpPr/>
          <p:nvPr/>
        </p:nvGrpSpPr>
        <p:grpSpPr>
          <a:xfrm>
            <a:off x="1908813" y="200025"/>
            <a:ext cx="5486400" cy="4743450"/>
            <a:chOff x="1908813" y="200025"/>
            <a:chExt cx="5486400" cy="4743450"/>
          </a:xfrm>
        </p:grpSpPr>
        <p:pic>
          <p:nvPicPr>
            <p:cNvPr id="386" name="Google Shape;38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8813" y="200025"/>
              <a:ext cx="5486400" cy="474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46"/>
            <p:cNvSpPr/>
            <p:nvPr/>
          </p:nvSpPr>
          <p:spPr>
            <a:xfrm>
              <a:off x="3263375" y="4096000"/>
              <a:ext cx="1866600" cy="496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46"/>
          <p:cNvSpPr txBox="1">
            <a:spLocks noGrp="1"/>
          </p:cNvSpPr>
          <p:nvPr>
            <p:ph type="title"/>
          </p:nvPr>
        </p:nvSpPr>
        <p:spPr>
          <a:xfrm>
            <a:off x="389425" y="226200"/>
            <a:ext cx="402900" cy="4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000" b="1"/>
              <a:t>DO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000" b="1"/>
              <a:t>- WHILE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000" b="1"/>
              <a:t>DÖNGÜ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000" b="1"/>
              <a:t>SÜ</a:t>
            </a:r>
            <a:endParaRPr sz="20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36</a:t>
            </a:fld>
            <a:endParaRPr/>
          </a:p>
        </p:txBody>
      </p:sp>
      <p:sp>
        <p:nvSpPr>
          <p:cNvPr id="394" name="Google Shape;394;p47"/>
          <p:cNvSpPr txBox="1">
            <a:spLocks noGrp="1"/>
          </p:cNvSpPr>
          <p:nvPr>
            <p:ph type="title"/>
          </p:nvPr>
        </p:nvSpPr>
        <p:spPr>
          <a:xfrm>
            <a:off x="416300" y="487500"/>
            <a:ext cx="416400" cy="4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000" b="1"/>
              <a:t>WHI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000" b="1"/>
              <a:t>LE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000" b="1"/>
              <a:t>DÖNGÜ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000" b="1"/>
              <a:t>SÜ</a:t>
            </a:r>
            <a:endParaRPr sz="2000" b="1"/>
          </a:p>
        </p:txBody>
      </p:sp>
      <p:grpSp>
        <p:nvGrpSpPr>
          <p:cNvPr id="395" name="Google Shape;395;p47"/>
          <p:cNvGrpSpPr/>
          <p:nvPr/>
        </p:nvGrpSpPr>
        <p:grpSpPr>
          <a:xfrm>
            <a:off x="1052175" y="335100"/>
            <a:ext cx="6834324" cy="4524901"/>
            <a:chOff x="1052175" y="335100"/>
            <a:chExt cx="6834324" cy="4524901"/>
          </a:xfrm>
        </p:grpSpPr>
        <p:pic>
          <p:nvPicPr>
            <p:cNvPr id="396" name="Google Shape;396;p47"/>
            <p:cNvPicPr preferRelativeResize="0"/>
            <p:nvPr/>
          </p:nvPicPr>
          <p:blipFill rotWithShape="1">
            <a:blip r:embed="rId3">
              <a:alphaModFix/>
            </a:blip>
            <a:srcRect t="3768" b="2712"/>
            <a:stretch/>
          </p:blipFill>
          <p:spPr>
            <a:xfrm>
              <a:off x="1052175" y="335100"/>
              <a:ext cx="6834324" cy="4524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47"/>
            <p:cNvSpPr/>
            <p:nvPr/>
          </p:nvSpPr>
          <p:spPr>
            <a:xfrm>
              <a:off x="2793325" y="4431725"/>
              <a:ext cx="1517700" cy="335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>
            <a:spLocks noGrp="1"/>
          </p:cNvSpPr>
          <p:nvPr>
            <p:ph type="title"/>
          </p:nvPr>
        </p:nvSpPr>
        <p:spPr>
          <a:xfrm>
            <a:off x="725150" y="8098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Diziler</a:t>
            </a:r>
            <a:endParaRPr/>
          </a:p>
        </p:txBody>
      </p:sp>
      <p:sp>
        <p:nvSpPr>
          <p:cNvPr id="403" name="Google Shape;403;p4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37</a:t>
            </a:fld>
            <a:endParaRPr/>
          </a:p>
        </p:txBody>
      </p:sp>
      <p:pic>
        <p:nvPicPr>
          <p:cNvPr id="404" name="Google Shape;404;p48"/>
          <p:cNvPicPr preferRelativeResize="0"/>
          <p:nvPr/>
        </p:nvPicPr>
        <p:blipFill rotWithShape="1">
          <a:blip r:embed="rId3">
            <a:alphaModFix/>
          </a:blip>
          <a:srcRect b="35529"/>
          <a:stretch/>
        </p:blipFill>
        <p:spPr>
          <a:xfrm>
            <a:off x="1509713" y="1898850"/>
            <a:ext cx="6124575" cy="15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95405C0C-D6EF-4963-AF9B-9BFDC8A3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Koleksiyonlar nedir?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99ADFA2A-318E-40C6-B14A-5D236CB27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tr-TR" dirty="0"/>
              <a:t>Koleksiyonlar C# da </a:t>
            </a:r>
            <a:r>
              <a:rPr lang="tr-TR" dirty="0" err="1"/>
              <a:t>System.Collection</a:t>
            </a:r>
            <a:r>
              <a:rPr lang="tr-TR" dirty="0"/>
              <a:t> isminde veri saklamak için kullandığımız bir liste dizisi sınıfıdır.</a:t>
            </a:r>
          </a:p>
          <a:p>
            <a:pPr>
              <a:lnSpc>
                <a:spcPct val="150000"/>
              </a:lnSpc>
            </a:pPr>
            <a:r>
              <a:rPr lang="tr-TR" dirty="0" err="1"/>
              <a:t>Array</a:t>
            </a:r>
            <a:r>
              <a:rPr lang="tr-TR" dirty="0"/>
              <a:t> oluştururken belirtiğimiz </a:t>
            </a:r>
            <a:r>
              <a:rPr lang="tr-TR" dirty="0" err="1"/>
              <a:t>sınıırı</a:t>
            </a:r>
            <a:r>
              <a:rPr lang="tr-TR" dirty="0"/>
              <a:t> </a:t>
            </a:r>
            <a:r>
              <a:rPr lang="tr-TR" dirty="0" smtClean="0"/>
              <a:t>burada </a:t>
            </a:r>
            <a:r>
              <a:rPr lang="tr-TR" dirty="0"/>
              <a:t>belirtmemize gerek yoktur. </a:t>
            </a:r>
            <a:r>
              <a:rPr lang="tr-TR" dirty="0" err="1"/>
              <a:t>ArrayList</a:t>
            </a:r>
            <a:r>
              <a:rPr lang="tr-TR" dirty="0"/>
              <a:t> ile kendi sınırını otomatik olarak ayarlayabilir. </a:t>
            </a:r>
            <a:r>
              <a:rPr lang="tr-TR" dirty="0" smtClean="0"/>
              <a:t>Sınırı </a:t>
            </a:r>
            <a:r>
              <a:rPr lang="tr-TR" dirty="0"/>
              <a:t>belirleyemediğimiz durumlarda işlevi yüksektir.</a:t>
            </a:r>
          </a:p>
          <a:p>
            <a:pPr>
              <a:lnSpc>
                <a:spcPct val="150000"/>
              </a:lnSpc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A7AE613C-14A9-4E37-BE2E-718FDCAC9B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38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743009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Sınıf Nedir?</a:t>
            </a:r>
            <a:endParaRPr/>
          </a:p>
        </p:txBody>
      </p:sp>
      <p:sp>
        <p:nvSpPr>
          <p:cNvPr id="452" name="Google Shape;452;p5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 dirty="0">
                <a:latin typeface="Nunito SemiBold" pitchFamily="2" charset="-94"/>
              </a:rPr>
              <a:t>Sınıf(class) soyut bir veri tipidir.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 dirty="0">
                <a:latin typeface="Nunito SemiBold" pitchFamily="2" charset="-94"/>
              </a:rPr>
              <a:t>Nesne(object) onu somutlaştıran bir cisimdir.</a:t>
            </a:r>
            <a:endParaRPr sz="1800" dirty="0">
              <a:latin typeface="Nunito SemiBold" pitchFamily="2" charset="-94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latin typeface="Nunito SemiBold" pitchFamily="2" charset="-94"/>
            </a:endParaRPr>
          </a:p>
        </p:txBody>
      </p:sp>
      <p:sp>
        <p:nvSpPr>
          <p:cNvPr id="453" name="Google Shape;453;p5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t="11652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new Operatörü ile Nesne Yaratmak</a:t>
            </a:r>
            <a:endParaRPr dirty="0"/>
          </a:p>
        </p:txBody>
      </p:sp>
      <p:sp>
        <p:nvSpPr>
          <p:cNvPr id="466" name="Google Shape;466;p5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 smtClean="0"/>
              <a:t>Class adı nesne adı = </a:t>
            </a:r>
            <a:r>
              <a:rPr lang="tr-TR" dirty="0" err="1" smtClean="0"/>
              <a:t>new</a:t>
            </a:r>
            <a:r>
              <a:rPr lang="tr-TR" dirty="0" smtClean="0"/>
              <a:t> Class adı();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 smtClean="0"/>
              <a:t>Örneğin;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 smtClean="0"/>
              <a:t>Kitap kitap1 = </a:t>
            </a:r>
            <a:r>
              <a:rPr lang="tr-TR" dirty="0" err="1" smtClean="0"/>
              <a:t>new</a:t>
            </a:r>
            <a:r>
              <a:rPr lang="tr-TR" dirty="0" smtClean="0"/>
              <a:t> Kitap();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67" name="Google Shape;467;p5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FC6153A0-1C3C-47FB-850C-DC126B6B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Method</a:t>
            </a:r>
            <a:r>
              <a:rPr lang="tr-TR" dirty="0"/>
              <a:t> nasıl oluşturulur?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D743F298-6BBA-4AA4-A65F-8C5DBB986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41</a:t>
            </a:fld>
            <a:endParaRPr lang="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400" dirty="0">
                <a:latin typeface="Nunito SemiBold" pitchFamily="2" charset="-94"/>
              </a:rPr>
              <a:t>Erişim Seviyeleri + Dönüş Tipi + Metot adı  ve oluşturacağımız metot için bir parametre tanımlaması yapacaksak en son olarak bir parametre belirleyebiliriz.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52332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DD1CA987-B935-4924-A3BB-C506ACFAE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42</a:t>
            </a:fld>
            <a:endParaRPr lang="tr"/>
          </a:p>
        </p:txBody>
      </p:sp>
      <p:pic>
        <p:nvPicPr>
          <p:cNvPr id="8" name="Resim 7">
            <a:extLst>
              <a:ext uri="{FF2B5EF4-FFF2-40B4-BE49-F238E27FC236}">
                <a16:creationId xmlns="" xmlns:a16="http://schemas.microsoft.com/office/drawing/2014/main" id="{ABCD4985-BB20-4098-9A5C-341D61438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54" y="1292971"/>
            <a:ext cx="8020050" cy="3038847"/>
          </a:xfrm>
          <a:prstGeom prst="rect">
            <a:avLst/>
          </a:prstGeom>
        </p:spPr>
      </p:pic>
      <p:sp>
        <p:nvSpPr>
          <p:cNvPr id="5" name="Google Shape;465;p57">
            <a:extLst>
              <a:ext uri="{FF2B5EF4-FFF2-40B4-BE49-F238E27FC236}">
                <a16:creationId xmlns="" xmlns:a16="http://schemas.microsoft.com/office/drawing/2014/main" id="{46A0B9E0-BC2E-4E59-BB40-759F5D698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Class ve Object Nedir?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861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="" xmlns:a16="http://schemas.microsoft.com/office/drawing/2014/main" id="{613D2348-073B-4D52-AE3B-F75F95709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9" y="1184354"/>
            <a:ext cx="9144000" cy="51435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E1A4DF93-2094-4658-8B2A-B01F6961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Class </a:t>
            </a:r>
            <a:r>
              <a:rPr lang="tr-TR" dirty="0" err="1"/>
              <a:t>Members</a:t>
            </a:r>
            <a:r>
              <a:rPr lang="tr-TR" dirty="0"/>
              <a:t> Nedir?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DB720CD3-C5AE-41E6-91DB-942AB5FE9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43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587981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9BC079-4C75-47FF-B18D-F68DF699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Access </a:t>
            </a:r>
            <a:r>
              <a:rPr lang="tr-TR" dirty="0" err="1"/>
              <a:t>Modifiers</a:t>
            </a:r>
            <a:r>
              <a:rPr lang="tr-TR" dirty="0"/>
              <a:t> Türleri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A7D0381C-8284-4536-870F-6348406AF4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44</a:t>
            </a:fld>
            <a:endParaRPr lang="tr"/>
          </a:p>
        </p:txBody>
      </p:sp>
      <p:pic>
        <p:nvPicPr>
          <p:cNvPr id="6" name="Resim 5">
            <a:extLst>
              <a:ext uri="{FF2B5EF4-FFF2-40B4-BE49-F238E27FC236}">
                <a16:creationId xmlns="" xmlns:a16="http://schemas.microsoft.com/office/drawing/2014/main" id="{BF5918ED-6341-445C-A432-B9970DB6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5" y="1347700"/>
            <a:ext cx="6691745" cy="35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5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9DDDAEF6-056A-4CFC-AB08-8B41E76EA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Properties</a:t>
            </a:r>
            <a:r>
              <a:rPr lang="tr-TR" dirty="0"/>
              <a:t> ve </a:t>
            </a:r>
            <a:r>
              <a:rPr lang="tr-TR" dirty="0" err="1"/>
              <a:t>Encapsulation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598783E3-8B68-4787-8481-7A38394AC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sz="2000" dirty="0" err="1">
                <a:latin typeface="Nunito SemiBold" pitchFamily="2" charset="-94"/>
              </a:rPr>
              <a:t>Private</a:t>
            </a:r>
            <a:r>
              <a:rPr lang="tr-TR" sz="2000" dirty="0">
                <a:latin typeface="Nunito SemiBold" pitchFamily="2" charset="-94"/>
              </a:rPr>
              <a:t> </a:t>
            </a:r>
            <a:r>
              <a:rPr lang="tr-TR" sz="2000" dirty="0" err="1">
                <a:latin typeface="Nunito SemiBold" pitchFamily="2" charset="-94"/>
              </a:rPr>
              <a:t>fields</a:t>
            </a:r>
            <a:endParaRPr lang="tr-TR" sz="2000" dirty="0">
              <a:latin typeface="Nunito SemiBold" pitchFamily="2" charset="-94"/>
            </a:endParaRPr>
          </a:p>
          <a:p>
            <a:r>
              <a:rPr lang="tr-TR" sz="2000" dirty="0" err="1">
                <a:latin typeface="Nunito SemiBold" pitchFamily="2" charset="-94"/>
              </a:rPr>
              <a:t>Get</a:t>
            </a:r>
            <a:endParaRPr lang="tr-TR" sz="2000" dirty="0">
              <a:latin typeface="Nunito SemiBold" pitchFamily="2" charset="-94"/>
            </a:endParaRPr>
          </a:p>
          <a:p>
            <a:r>
              <a:rPr lang="tr-TR" sz="2000" dirty="0">
                <a:latin typeface="Nunito SemiBold" pitchFamily="2" charset="-94"/>
              </a:rPr>
              <a:t>Set</a:t>
            </a:r>
          </a:p>
          <a:p>
            <a:endParaRPr lang="tr-TR" sz="2000" dirty="0">
              <a:latin typeface="Nunito SemiBold" pitchFamily="2" charset="-94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874C793D-751B-437A-9E0E-41DB75469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45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044126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7E533AF8-DDD8-4FD9-82C2-A22595C0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Inheritance</a:t>
            </a:r>
            <a:r>
              <a:rPr lang="tr-TR" dirty="0"/>
              <a:t> nedir?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164E35B7-5B22-49B5-AB7C-9AC9932284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46</a:t>
            </a:fld>
            <a:endParaRPr lang="tr"/>
          </a:p>
        </p:txBody>
      </p:sp>
      <p:pic>
        <p:nvPicPr>
          <p:cNvPr id="6" name="Resim 5">
            <a:extLst>
              <a:ext uri="{FF2B5EF4-FFF2-40B4-BE49-F238E27FC236}">
                <a16:creationId xmlns="" xmlns:a16="http://schemas.microsoft.com/office/drawing/2014/main" id="{44FB24D2-8E49-4DEC-8468-145AB208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6" y="1590516"/>
            <a:ext cx="6779834" cy="270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52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7E533AF8-DDD8-4FD9-82C2-A22595C0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Interface</a:t>
            </a:r>
            <a:r>
              <a:rPr lang="tr-TR"/>
              <a:t> Nedir </a:t>
            </a:r>
            <a:r>
              <a:rPr lang="tr-TR" dirty="0"/>
              <a:t>ve Nasıl Kullanılır?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164E35B7-5B22-49B5-AB7C-9AC9932284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47</a:t>
            </a:fld>
            <a:endParaRPr lang="tr"/>
          </a:p>
        </p:txBody>
      </p:sp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89BFA39F-C8C8-4DF4-B74D-023373B4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452562"/>
            <a:ext cx="65913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30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D977B265-686B-47BD-B782-039082A3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Sealed</a:t>
            </a:r>
            <a:r>
              <a:rPr lang="tr-TR" dirty="0"/>
              <a:t> Class nedir?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A530F7EA-0116-426E-86F3-45782695B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158750" lvl="0" indent="0">
              <a:lnSpc>
                <a:spcPct val="17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tr-TR" sz="2400" dirty="0">
                <a:solidFill>
                  <a:srgbClr val="333333"/>
                </a:solidFill>
              </a:rPr>
              <a:t>Uygulamalarınızda kalıtımın yapılmasını istemediğiniz sınıflarda güvenliği sağlamak ya da yanlış kalıtım işlemlerini engellemek için </a:t>
            </a:r>
            <a:r>
              <a:rPr lang="tr-TR" sz="2400" dirty="0" smtClean="0">
                <a:solidFill>
                  <a:srgbClr val="333333"/>
                </a:solidFill>
              </a:rPr>
              <a:t>kullanabilirsiniz</a:t>
            </a:r>
            <a:r>
              <a:rPr lang="tr-TR" sz="2400" dirty="0">
                <a:solidFill>
                  <a:srgbClr val="333333"/>
                </a:solidFill>
              </a:rPr>
              <a:t>.</a:t>
            </a:r>
            <a:endParaRPr lang="tr-TR" sz="1800" dirty="0"/>
          </a:p>
          <a:p>
            <a:endParaRPr lang="tr-TR" sz="1100" dirty="0"/>
          </a:p>
          <a:p>
            <a:pPr marL="146050" indent="0" algn="l">
              <a:buNone/>
            </a:pPr>
            <a:endParaRPr lang="tr-TR" sz="2400" b="1" i="0" dirty="0" smtClean="0">
              <a:solidFill>
                <a:srgbClr val="006699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 smtClean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 </a:t>
            </a:r>
            <a:endParaRPr lang="en-US" sz="24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  </a:t>
            </a:r>
            <a:endParaRPr lang="en-US" sz="24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endParaRPr lang="en-US" sz="24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 </a:t>
            </a:r>
            <a:endParaRPr lang="en-US" sz="24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sz="24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Y : X  </a:t>
            </a:r>
            <a:endParaRPr lang="en-US" sz="24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  </a:t>
            </a:r>
            <a:endParaRPr lang="en-US" sz="24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sz="24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endParaRPr lang="en-US" sz="24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B1637A95-7190-47D2-A9AC-6C0DBA8AC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48</a:t>
            </a:fld>
            <a:endParaRPr lang="tr"/>
          </a:p>
        </p:txBody>
      </p:sp>
      <p:sp>
        <p:nvSpPr>
          <p:cNvPr id="5" name="Metin kutusu 4">
            <a:extLst>
              <a:ext uri="{FF2B5EF4-FFF2-40B4-BE49-F238E27FC236}">
                <a16:creationId xmlns="" xmlns:a16="http://schemas.microsoft.com/office/drawing/2014/main" id="{0AF94D9F-5BD0-436B-B01F-63BB46264A56}"/>
              </a:ext>
            </a:extLst>
          </p:cNvPr>
          <p:cNvSpPr txBox="1"/>
          <p:nvPr/>
        </p:nvSpPr>
        <p:spPr>
          <a:xfrm>
            <a:off x="4765964" y="2906948"/>
            <a:ext cx="355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0" i="0" dirty="0" smtClean="0">
                <a:solidFill>
                  <a:srgbClr val="FF0000"/>
                </a:solidFill>
                <a:effectLst/>
                <a:latin typeface="PT Sans" panose="020B0503020203020204" pitchFamily="34" charset="-94"/>
              </a:rPr>
              <a:t>Hata: 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PT Sans" panose="020B0503020203020204" pitchFamily="34" charset="-94"/>
              </a:rPr>
              <a:t>cannot </a:t>
            </a:r>
            <a:r>
              <a:rPr lang="en-US" b="0" i="0" dirty="0">
                <a:solidFill>
                  <a:srgbClr val="FF0000"/>
                </a:solidFill>
                <a:effectLst/>
                <a:latin typeface="PT Sans" panose="020B0503020203020204" pitchFamily="34" charset="-94"/>
              </a:rPr>
              <a:t>derive from sealed type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637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9839813A-53B2-4C10-BF8F-46B0FA30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Override</a:t>
            </a:r>
            <a:r>
              <a:rPr lang="tr-TR" dirty="0"/>
              <a:t> Nedir?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B2E3461E-4375-4A8F-90FA-05898C536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1800" b="0" i="0" dirty="0">
                <a:effectLst/>
                <a:latin typeface="Nunito SemiBold" pitchFamily="2" charset="-94"/>
              </a:rPr>
              <a:t>Kalıtım sayesinde üst sınıftan, alt sınıfa geçiş sağlayacak metot yapılarının aktarıldığı alt sınıf yapısına uygun bir şekilde gövdesinin değiştirilmesine ve kod satırlarının yeniden şekil almasına imkan sağlayan yapıya </a:t>
            </a:r>
            <a:r>
              <a:rPr lang="tr-TR" sz="1800" b="0" i="0" dirty="0" err="1">
                <a:effectLst/>
                <a:latin typeface="Nunito SemiBold" pitchFamily="2" charset="-94"/>
              </a:rPr>
              <a:t>override</a:t>
            </a:r>
            <a:r>
              <a:rPr lang="tr-TR" sz="1800" b="0" i="0" dirty="0">
                <a:effectLst/>
                <a:latin typeface="Nunito SemiBold" pitchFamily="2" charset="-94"/>
              </a:rPr>
              <a:t> denmektedir.</a:t>
            </a:r>
            <a:endParaRPr lang="tr-TR" sz="1800" dirty="0">
              <a:latin typeface="Nunito SemiBold" pitchFamily="2" charset="-94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F6673493-07B9-43F0-A6B1-1A222481E5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49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517104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1998825" y="204000"/>
            <a:ext cx="51465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.NET Ekosistemi </a:t>
            </a:r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5</a:t>
            </a:fld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825" y="1287000"/>
            <a:ext cx="5146350" cy="36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AE64CBB9-8358-4DCB-BE35-47723606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Override</a:t>
            </a:r>
            <a:r>
              <a:rPr lang="tr-TR" dirty="0"/>
              <a:t> Kuralları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F39CDF32-FE1F-4AF7-A46B-537B69203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tr-TR" sz="1600" b="0" i="0" dirty="0" err="1">
                <a:effectLst/>
                <a:latin typeface="Nunito SemiBold" pitchFamily="2" charset="-94"/>
              </a:rPr>
              <a:t>Static</a:t>
            </a:r>
            <a:r>
              <a:rPr lang="tr-TR" sz="1600" b="0" i="0" dirty="0">
                <a:effectLst/>
                <a:latin typeface="Nunito SemiBold" pitchFamily="2" charset="-94"/>
              </a:rPr>
              <a:t> ve Final olarak tanımlanmış metot yapıları </a:t>
            </a:r>
            <a:r>
              <a:rPr lang="tr-TR" sz="1600" b="0" i="0" dirty="0" err="1">
                <a:effectLst/>
                <a:latin typeface="Nunito SemiBold" pitchFamily="2" charset="-94"/>
              </a:rPr>
              <a:t>override</a:t>
            </a:r>
            <a:r>
              <a:rPr lang="tr-TR" sz="1600" b="0" i="0" dirty="0">
                <a:effectLst/>
                <a:latin typeface="Nunito SemiBold" pitchFamily="2" charset="-94"/>
              </a:rPr>
              <a:t> edilemez.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tr-TR" sz="1600" b="0" i="0" dirty="0" err="1">
                <a:effectLst/>
                <a:latin typeface="Nunito SemiBold" pitchFamily="2" charset="-94"/>
              </a:rPr>
              <a:t>Override</a:t>
            </a:r>
            <a:r>
              <a:rPr lang="tr-TR" sz="1600" b="0" i="0" dirty="0">
                <a:effectLst/>
                <a:latin typeface="Nunito SemiBold" pitchFamily="2" charset="-94"/>
              </a:rPr>
              <a:t> işlemini uyguladığımız metodun erişim belirleyicisinin seviyesini düşüremeyiz fakat yükseltebiliriz.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tr-TR" sz="1600" b="0" i="0" dirty="0">
                <a:effectLst/>
                <a:latin typeface="Nunito SemiBold" pitchFamily="2" charset="-94"/>
              </a:rPr>
              <a:t>Üst sınıftan miras alınan bir metodun dönüş tipi veya parametrelerini değiştiremeyiz.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tr-TR" sz="1600" b="0" i="0" dirty="0">
                <a:effectLst/>
                <a:latin typeface="Nunito SemiBold" pitchFamily="2" charset="-94"/>
              </a:rPr>
              <a:t>Üst sınıf içerisinde yer alan </a:t>
            </a:r>
            <a:r>
              <a:rPr lang="tr-TR" sz="1600" b="0" i="0" dirty="0" err="1">
                <a:effectLst/>
                <a:latin typeface="Nunito SemiBold" pitchFamily="2" charset="-94"/>
              </a:rPr>
              <a:t>private</a:t>
            </a:r>
            <a:r>
              <a:rPr lang="tr-TR" sz="1600" b="0" i="0" dirty="0">
                <a:effectLst/>
                <a:latin typeface="Nunito SemiBold" pitchFamily="2" charset="-94"/>
              </a:rPr>
              <a:t> metotlar </a:t>
            </a:r>
            <a:r>
              <a:rPr lang="tr-TR" sz="1600" b="0" i="0" dirty="0" err="1">
                <a:effectLst/>
                <a:latin typeface="Nunito SemiBold" pitchFamily="2" charset="-94"/>
              </a:rPr>
              <a:t>override</a:t>
            </a:r>
            <a:r>
              <a:rPr lang="tr-TR" sz="1600" b="0" i="0" dirty="0">
                <a:effectLst/>
                <a:latin typeface="Nunito SemiBold" pitchFamily="2" charset="-94"/>
              </a:rPr>
              <a:t> işlemine tabi tutulmaz.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tr-TR" sz="1600" b="0" i="0" dirty="0" err="1">
                <a:effectLst/>
                <a:latin typeface="Nunito SemiBold" pitchFamily="2" charset="-94"/>
              </a:rPr>
              <a:t>Constructor</a:t>
            </a:r>
            <a:r>
              <a:rPr lang="tr-TR" sz="1600" b="0" i="0" dirty="0">
                <a:effectLst/>
                <a:latin typeface="Nunito SemiBold" pitchFamily="2" charset="-94"/>
              </a:rPr>
              <a:t> (Kurucu / Yapıcı) metotlar </a:t>
            </a:r>
            <a:r>
              <a:rPr lang="tr-TR" sz="1600" b="0" i="0" dirty="0" err="1">
                <a:effectLst/>
                <a:latin typeface="Nunito SemiBold" pitchFamily="2" charset="-94"/>
              </a:rPr>
              <a:t>override</a:t>
            </a:r>
            <a:r>
              <a:rPr lang="tr-TR" sz="1600" b="0" i="0" dirty="0">
                <a:effectLst/>
                <a:latin typeface="Nunito SemiBold" pitchFamily="2" charset="-94"/>
              </a:rPr>
              <a:t> edilemez.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tr-TR" sz="1600" b="0" i="0" dirty="0">
                <a:effectLst/>
                <a:latin typeface="Nunito SemiBold" pitchFamily="2" charset="-94"/>
              </a:rPr>
              <a:t>Üst sınıfımızda yer alan ve alt sınıfımızda yer alacak </a:t>
            </a:r>
            <a:r>
              <a:rPr lang="tr-TR" sz="1600" b="0" i="0" dirty="0" err="1">
                <a:effectLst/>
                <a:latin typeface="Nunito SemiBold" pitchFamily="2" charset="-94"/>
              </a:rPr>
              <a:t>override</a:t>
            </a:r>
            <a:r>
              <a:rPr lang="tr-TR" sz="1600" b="0" i="0" dirty="0">
                <a:effectLst/>
                <a:latin typeface="Nunito SemiBold" pitchFamily="2" charset="-94"/>
              </a:rPr>
              <a:t> işlemi uygulayacağımız metot isimleri aynı olmalıdır.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tr-TR" sz="1600" b="0" i="0" dirty="0" err="1">
                <a:effectLst/>
                <a:latin typeface="Nunito SemiBold" pitchFamily="2" charset="-94"/>
              </a:rPr>
              <a:t>Override</a:t>
            </a:r>
            <a:r>
              <a:rPr lang="tr-TR" sz="1600" b="0" i="0" dirty="0">
                <a:effectLst/>
                <a:latin typeface="Nunito SemiBold" pitchFamily="2" charset="-94"/>
              </a:rPr>
              <a:t> edeceğimiz metodu belirlerken </a:t>
            </a:r>
            <a:r>
              <a:rPr lang="tr-TR" sz="1600" b="1" i="0" dirty="0" err="1">
                <a:effectLst/>
                <a:latin typeface="Nunito SemiBold" pitchFamily="2" charset="-94"/>
              </a:rPr>
              <a:t>virtual</a:t>
            </a:r>
            <a:r>
              <a:rPr lang="tr-TR" sz="1600" b="0" i="0" dirty="0">
                <a:effectLst/>
                <a:latin typeface="Nunito SemiBold" pitchFamily="2" charset="-94"/>
              </a:rPr>
              <a:t> ve </a:t>
            </a:r>
            <a:r>
              <a:rPr lang="tr-TR" sz="1600" b="1" i="0" dirty="0" err="1">
                <a:effectLst/>
                <a:latin typeface="Nunito SemiBold" pitchFamily="2" charset="-94"/>
              </a:rPr>
              <a:t>override</a:t>
            </a:r>
            <a:r>
              <a:rPr lang="tr-TR" sz="1600" b="0" i="0" dirty="0">
                <a:effectLst/>
                <a:latin typeface="Nunito SemiBold" pitchFamily="2" charset="-94"/>
              </a:rPr>
              <a:t> anahtar sözcüklerini kullanmamız gerekiyor.</a:t>
            </a:r>
          </a:p>
          <a:p>
            <a:endParaRPr lang="tr-TR" sz="1600" dirty="0">
              <a:latin typeface="Nunito SemiBold" pitchFamily="2" charset="-94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70579E70-545B-4E80-91A7-80A78CD400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50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39566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1998825" y="204000"/>
            <a:ext cx="5146500" cy="10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.Net Framework Derleme ve Çalışma Zamanının Anatomisi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6</a:t>
            </a:fld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t="11855"/>
          <a:stretch/>
        </p:blipFill>
        <p:spPr>
          <a:xfrm>
            <a:off x="2004050" y="1294200"/>
            <a:ext cx="5135899" cy="36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1998675" y="204000"/>
            <a:ext cx="51465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Derleme Zamanı(Compile Time)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7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750" y="1382800"/>
            <a:ext cx="5146350" cy="18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1998825" y="204000"/>
            <a:ext cx="51465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Çalışma Zamanı(Run Time)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8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4175" y="1415800"/>
            <a:ext cx="5146350" cy="18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1998825" y="204000"/>
            <a:ext cx="5146500" cy="10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Uygulama Örneği Üzerinden CIL Kodunun İncelenmesi</a:t>
            </a: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1998825" y="1287000"/>
            <a:ext cx="51465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tr" sz="1102">
                <a:latin typeface="Times New Roman"/>
                <a:ea typeface="Times New Roman"/>
                <a:cs typeface="Times New Roman"/>
                <a:sym typeface="Times New Roman"/>
              </a:rPr>
              <a:t>CIL kodunu incelemek istediğimiz örnek uygulamamıza IDE’miz üzerinden bir konsol uygulaması oluşturup ekranda “Merhaba Dünya” yazdırarak başlıyoruz.</a:t>
            </a:r>
            <a:endParaRPr sz="110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9</a:t>
            </a:fld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825" y="1889400"/>
            <a:ext cx="5146500" cy="29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534</Words>
  <Application>Microsoft Office PowerPoint</Application>
  <PresentationFormat>Ekran Gösterisi (16:9)</PresentationFormat>
  <Paragraphs>169</Paragraphs>
  <Slides>50</Slides>
  <Notes>40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50</vt:i4>
      </vt:variant>
    </vt:vector>
  </HeadingPairs>
  <TitlesOfParts>
    <vt:vector size="61" baseType="lpstr">
      <vt:lpstr>Calibri</vt:lpstr>
      <vt:lpstr>Nunito SemiBold</vt:lpstr>
      <vt:lpstr>Cascadia Mono</vt:lpstr>
      <vt:lpstr>Times New Roman</vt:lpstr>
      <vt:lpstr>Nunito</vt:lpstr>
      <vt:lpstr>Arial</vt:lpstr>
      <vt:lpstr>PT Sans</vt:lpstr>
      <vt:lpstr>Consolas</vt:lpstr>
      <vt:lpstr>Nunito Medium</vt:lpstr>
      <vt:lpstr>Roboto</vt:lpstr>
      <vt:lpstr>Shift</vt:lpstr>
      <vt:lpstr>PowerPoint Sunusu</vt:lpstr>
      <vt:lpstr> C # ile Nesne Yönelimli Programlama Eğitimi</vt:lpstr>
      <vt:lpstr>Konular</vt:lpstr>
      <vt:lpstr>PowerPoint Sunusu</vt:lpstr>
      <vt:lpstr>.NET Ekosistemi </vt:lpstr>
      <vt:lpstr>.Net Framework Derleme ve Çalışma Zamanının Anatomisi</vt:lpstr>
      <vt:lpstr>Derleme Zamanı(Compile Time)</vt:lpstr>
      <vt:lpstr>Çalışma Zamanı(Run Time)</vt:lpstr>
      <vt:lpstr>Uygulama Örneği Üzerinden CIL Kodunun İncelenmesi</vt:lpstr>
      <vt:lpstr>dotPeek İle CIL Koduna Erişmek</vt:lpstr>
      <vt:lpstr>dotPeek İle CIL/MSIL Kodlarının Görüntülenmesi</vt:lpstr>
      <vt:lpstr>Common Type System(CTS) Nedir?</vt:lpstr>
      <vt:lpstr>Geliştirme Ortamını Tanıyalım -Visual Studio 2022-</vt:lpstr>
      <vt:lpstr>VS 2022-64 Bit Desteği</vt:lpstr>
      <vt:lpstr>VS 2022-Hot Reload</vt:lpstr>
      <vt:lpstr>VS 2022-İşbirliği</vt:lpstr>
      <vt:lpstr>VS 2022-AI IntelliCode</vt:lpstr>
      <vt:lpstr>VS 2022-MAUI</vt:lpstr>
      <vt:lpstr>VS 2022 IDE</vt:lpstr>
      <vt:lpstr>Visual Studio Code Editor</vt:lpstr>
      <vt:lpstr>PowerPoint Sunusu</vt:lpstr>
      <vt:lpstr>PowerPoint Sunusu</vt:lpstr>
      <vt:lpstr>PowerPoint Sunusu</vt:lpstr>
      <vt:lpstr>PowerPoint Sunusu</vt:lpstr>
      <vt:lpstr>PowerPoint Sunusu</vt:lpstr>
      <vt:lpstr>Değişken nedir?</vt:lpstr>
      <vt:lpstr>Veri Tipleri Karakteristikleri</vt:lpstr>
      <vt:lpstr>Veri Türleri</vt:lpstr>
      <vt:lpstr>Bellekte neler oluyor?</vt:lpstr>
      <vt:lpstr>Değişkenlerde Kapsam Nedir?</vt:lpstr>
      <vt:lpstr>Operatörler</vt:lpstr>
      <vt:lpstr>Akış Kontrol Mekanizmaları-Koşullar</vt:lpstr>
      <vt:lpstr>Akış Kontrol Mekanizmaları-Durumlar</vt:lpstr>
      <vt:lpstr>FOR  DÖNGÜ SÜ</vt:lpstr>
      <vt:lpstr>DO - WHILE  DÖNGÜ SÜ</vt:lpstr>
      <vt:lpstr>WHI LE  DÖNGÜ SÜ</vt:lpstr>
      <vt:lpstr>Diziler</vt:lpstr>
      <vt:lpstr>Koleksiyonlar nedir?</vt:lpstr>
      <vt:lpstr>Sınıf Nedir?</vt:lpstr>
      <vt:lpstr>new Operatörü ile Nesne Yaratmak</vt:lpstr>
      <vt:lpstr>Method nasıl oluşturulur?</vt:lpstr>
      <vt:lpstr>Class ve Object Nedir?</vt:lpstr>
      <vt:lpstr>Class Members Nedir?</vt:lpstr>
      <vt:lpstr>Access Modifiers Türleri</vt:lpstr>
      <vt:lpstr>Properties ve Encapsulation</vt:lpstr>
      <vt:lpstr>Inheritance nedir?</vt:lpstr>
      <vt:lpstr>Interface Nedir ve Nasıl Kullanılır?</vt:lpstr>
      <vt:lpstr>Sealed Class nedir?</vt:lpstr>
      <vt:lpstr>Override Nedir?</vt:lpstr>
      <vt:lpstr>Override Kuralları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Microsoft hesabı</cp:lastModifiedBy>
  <cp:revision>10</cp:revision>
  <dcterms:modified xsi:type="dcterms:W3CDTF">2022-10-14T11:17:13Z</dcterms:modified>
</cp:coreProperties>
</file>